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fl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notesMasterIdLst>
    <p:notesMasterId r:id="rId23"/>
  </p:notesMasterIdLst>
  <p:sldIdLst>
    <p:sldId id="257" r:id="rId2"/>
    <p:sldId id="275" r:id="rId3"/>
    <p:sldId id="288" r:id="rId4"/>
    <p:sldId id="287" r:id="rId5"/>
    <p:sldId id="277" r:id="rId6"/>
    <p:sldId id="261" r:id="rId7"/>
    <p:sldId id="290" r:id="rId8"/>
    <p:sldId id="289" r:id="rId9"/>
    <p:sldId id="282" r:id="rId10"/>
    <p:sldId id="293" r:id="rId11"/>
    <p:sldId id="281" r:id="rId12"/>
    <p:sldId id="283" r:id="rId13"/>
    <p:sldId id="292" r:id="rId14"/>
    <p:sldId id="284" r:id="rId15"/>
    <p:sldId id="285" r:id="rId16"/>
    <p:sldId id="264" r:id="rId17"/>
    <p:sldId id="294" r:id="rId18"/>
    <p:sldId id="295" r:id="rId19"/>
    <p:sldId id="296" r:id="rId20"/>
    <p:sldId id="28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9" autoAdjust="0"/>
    <p:restoredTop sz="72636" autoAdjust="0"/>
  </p:normalViewPr>
  <p:slideViewPr>
    <p:cSldViewPr snapToGrid="0">
      <p:cViewPr>
        <p:scale>
          <a:sx n="58" d="100"/>
          <a:sy n="58" d="100"/>
        </p:scale>
        <p:origin x="-109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C063D-AC5F-4C2E-9F12-4C76CA04301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AB8A43-FCB4-47EC-988C-064721898BA3}">
      <dgm:prSet/>
      <dgm:spPr/>
      <dgm:t>
        <a:bodyPr/>
        <a:lstStyle/>
        <a:p>
          <a:r>
            <a:rPr lang="es-ES"/>
            <a:t>Class</a:t>
          </a:r>
          <a:endParaRPr lang="en-US"/>
        </a:p>
      </dgm:t>
    </dgm:pt>
    <dgm:pt modelId="{B68EE179-9CF4-4AFB-BAEC-E827A1F3AFA1}" type="parTrans" cxnId="{0C35E694-69ED-423F-B9AA-114FB72AD202}">
      <dgm:prSet/>
      <dgm:spPr/>
      <dgm:t>
        <a:bodyPr/>
        <a:lstStyle/>
        <a:p>
          <a:endParaRPr lang="en-US"/>
        </a:p>
      </dgm:t>
    </dgm:pt>
    <dgm:pt modelId="{BABFED8B-CC09-4578-BA2E-DA1331DF197F}" type="sibTrans" cxnId="{0C35E694-69ED-423F-B9AA-114FB72AD202}">
      <dgm:prSet/>
      <dgm:spPr/>
      <dgm:t>
        <a:bodyPr/>
        <a:lstStyle/>
        <a:p>
          <a:endParaRPr lang="en-US"/>
        </a:p>
      </dgm:t>
    </dgm:pt>
    <dgm:pt modelId="{E5CA7FB8-6840-4B3E-8C34-3F795F4DD8B7}">
      <dgm:prSet/>
      <dgm:spPr/>
      <dgm:t>
        <a:bodyPr/>
        <a:lstStyle/>
        <a:p>
          <a:r>
            <a:rPr lang="en-US" dirty="0"/>
            <a:t>Data properties</a:t>
          </a:r>
        </a:p>
      </dgm:t>
    </dgm:pt>
    <dgm:pt modelId="{834F7AFB-4399-49CA-A86E-EAAA3FFF9425}" type="parTrans" cxnId="{1B33CEF9-B3B2-482A-8AF7-75D08895F00D}">
      <dgm:prSet/>
      <dgm:spPr/>
      <dgm:t>
        <a:bodyPr/>
        <a:lstStyle/>
        <a:p>
          <a:endParaRPr lang="en-US"/>
        </a:p>
      </dgm:t>
    </dgm:pt>
    <dgm:pt modelId="{C73F6B38-DDF8-4E1F-9DC2-1E3FD6AE8007}" type="sibTrans" cxnId="{1B33CEF9-B3B2-482A-8AF7-75D08895F00D}">
      <dgm:prSet/>
      <dgm:spPr/>
      <dgm:t>
        <a:bodyPr/>
        <a:lstStyle/>
        <a:p>
          <a:endParaRPr lang="en-US"/>
        </a:p>
      </dgm:t>
    </dgm:pt>
    <dgm:pt modelId="{2639145A-FB96-AE47-BD9F-0CE6FDF5122C}">
      <dgm:prSet/>
      <dgm:spPr/>
      <dgm:t>
        <a:bodyPr/>
        <a:lstStyle/>
        <a:p>
          <a:r>
            <a:rPr lang="es-ES" dirty="0" err="1"/>
            <a:t>Object</a:t>
          </a:r>
          <a:r>
            <a:rPr lang="es-ES" dirty="0"/>
            <a:t> </a:t>
          </a:r>
          <a:r>
            <a:rPr lang="es-ES" dirty="0" err="1"/>
            <a:t>properties</a:t>
          </a:r>
          <a:endParaRPr lang="es-ES" dirty="0"/>
        </a:p>
      </dgm:t>
    </dgm:pt>
    <dgm:pt modelId="{73C62A03-6546-7845-888C-EEA10B2D5B2E}" type="parTrans" cxnId="{EA8BACFB-3246-A44A-A595-EAA6147EC8C7}">
      <dgm:prSet/>
      <dgm:spPr/>
      <dgm:t>
        <a:bodyPr/>
        <a:lstStyle/>
        <a:p>
          <a:endParaRPr lang="es-ES"/>
        </a:p>
      </dgm:t>
    </dgm:pt>
    <dgm:pt modelId="{F68BCEF5-13C0-B94E-8469-D5ECB34BA1BE}" type="sibTrans" cxnId="{EA8BACFB-3246-A44A-A595-EAA6147EC8C7}">
      <dgm:prSet/>
      <dgm:spPr/>
      <dgm:t>
        <a:bodyPr/>
        <a:lstStyle/>
        <a:p>
          <a:endParaRPr lang="es-ES"/>
        </a:p>
      </dgm:t>
    </dgm:pt>
    <dgm:pt modelId="{607B87C3-32A1-1A40-8729-74175B124612}" type="pres">
      <dgm:prSet presAssocID="{B75C063D-AC5F-4C2E-9F12-4C76CA0430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DCCBAB9-C517-B54F-94AF-EF2296311021}" type="pres">
      <dgm:prSet presAssocID="{C6AB8A43-FCB4-47EC-988C-064721898BA3}" presName="hierRoot1" presStyleCnt="0"/>
      <dgm:spPr/>
    </dgm:pt>
    <dgm:pt modelId="{BDA329C3-5900-8740-AD71-A2550AF49D79}" type="pres">
      <dgm:prSet presAssocID="{C6AB8A43-FCB4-47EC-988C-064721898BA3}" presName="composite" presStyleCnt="0"/>
      <dgm:spPr/>
    </dgm:pt>
    <dgm:pt modelId="{FC4EBFC3-4E2C-D24F-89B6-4040ADCDDFDC}" type="pres">
      <dgm:prSet presAssocID="{C6AB8A43-FCB4-47EC-988C-064721898BA3}" presName="background" presStyleLbl="node0" presStyleIdx="0" presStyleCnt="3"/>
      <dgm:spPr/>
    </dgm:pt>
    <dgm:pt modelId="{43B51DC4-607A-654F-AEF9-E9C1031A4844}" type="pres">
      <dgm:prSet presAssocID="{C6AB8A43-FCB4-47EC-988C-064721898BA3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9780C31-E921-4441-B202-27808701E6AA}" type="pres">
      <dgm:prSet presAssocID="{C6AB8A43-FCB4-47EC-988C-064721898BA3}" presName="hierChild2" presStyleCnt="0"/>
      <dgm:spPr/>
    </dgm:pt>
    <dgm:pt modelId="{0031DFAC-048C-DB42-BF3F-F42283D6CF37}" type="pres">
      <dgm:prSet presAssocID="{2639145A-FB96-AE47-BD9F-0CE6FDF5122C}" presName="hierRoot1" presStyleCnt="0"/>
      <dgm:spPr/>
    </dgm:pt>
    <dgm:pt modelId="{3DE6B93A-8993-C746-B6BB-6D7AB6F724C8}" type="pres">
      <dgm:prSet presAssocID="{2639145A-FB96-AE47-BD9F-0CE6FDF5122C}" presName="composite" presStyleCnt="0"/>
      <dgm:spPr/>
    </dgm:pt>
    <dgm:pt modelId="{60FCE59E-2B00-9344-97A9-E5C98EEDAAE0}" type="pres">
      <dgm:prSet presAssocID="{2639145A-FB96-AE47-BD9F-0CE6FDF5122C}" presName="background" presStyleLbl="node0" presStyleIdx="1" presStyleCnt="3"/>
      <dgm:spPr/>
    </dgm:pt>
    <dgm:pt modelId="{175AD9CC-617F-1E44-9B78-9D0139A591EA}" type="pres">
      <dgm:prSet presAssocID="{2639145A-FB96-AE47-BD9F-0CE6FDF5122C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535B931-8FF8-8A45-B996-75AC3603AB7A}" type="pres">
      <dgm:prSet presAssocID="{2639145A-FB96-AE47-BD9F-0CE6FDF5122C}" presName="hierChild2" presStyleCnt="0"/>
      <dgm:spPr/>
    </dgm:pt>
    <dgm:pt modelId="{A5D35E1D-B8E7-4247-BEDE-FC79A5F79327}" type="pres">
      <dgm:prSet presAssocID="{E5CA7FB8-6840-4B3E-8C34-3F795F4DD8B7}" presName="hierRoot1" presStyleCnt="0"/>
      <dgm:spPr/>
    </dgm:pt>
    <dgm:pt modelId="{CCF8FAFA-D38D-E24F-95C7-518E8E3D6F3F}" type="pres">
      <dgm:prSet presAssocID="{E5CA7FB8-6840-4B3E-8C34-3F795F4DD8B7}" presName="composite" presStyleCnt="0"/>
      <dgm:spPr/>
    </dgm:pt>
    <dgm:pt modelId="{7C123DEA-850E-F446-B31B-CCD6A1C21EEC}" type="pres">
      <dgm:prSet presAssocID="{E5CA7FB8-6840-4B3E-8C34-3F795F4DD8B7}" presName="background" presStyleLbl="node0" presStyleIdx="2" presStyleCnt="3"/>
      <dgm:spPr/>
    </dgm:pt>
    <dgm:pt modelId="{98255253-AFD4-F245-88FF-222EC1926C7B}" type="pres">
      <dgm:prSet presAssocID="{E5CA7FB8-6840-4B3E-8C34-3F795F4DD8B7}" presName="text" presStyleLbl="fgAcc0" presStyleIdx="2" presStyleCnt="3" custLinFactNeighborX="817" custLinFactNeighborY="117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204943-148A-8640-81FC-0A287B3B1CAA}" type="pres">
      <dgm:prSet presAssocID="{E5CA7FB8-6840-4B3E-8C34-3F795F4DD8B7}" presName="hierChild2" presStyleCnt="0"/>
      <dgm:spPr/>
    </dgm:pt>
  </dgm:ptLst>
  <dgm:cxnLst>
    <dgm:cxn modelId="{5F3E33BF-2626-6B42-A4A5-CEE206197C9A}" type="presOf" srcId="{B75C063D-AC5F-4C2E-9F12-4C76CA04301E}" destId="{607B87C3-32A1-1A40-8729-74175B124612}" srcOrd="0" destOrd="0" presId="urn:microsoft.com/office/officeart/2005/8/layout/hierarchy1"/>
    <dgm:cxn modelId="{EA8BACFB-3246-A44A-A595-EAA6147EC8C7}" srcId="{B75C063D-AC5F-4C2E-9F12-4C76CA04301E}" destId="{2639145A-FB96-AE47-BD9F-0CE6FDF5122C}" srcOrd="1" destOrd="0" parTransId="{73C62A03-6546-7845-888C-EEA10B2D5B2E}" sibTransId="{F68BCEF5-13C0-B94E-8469-D5ECB34BA1BE}"/>
    <dgm:cxn modelId="{0C35E694-69ED-423F-B9AA-114FB72AD202}" srcId="{B75C063D-AC5F-4C2E-9F12-4C76CA04301E}" destId="{C6AB8A43-FCB4-47EC-988C-064721898BA3}" srcOrd="0" destOrd="0" parTransId="{B68EE179-9CF4-4AFB-BAEC-E827A1F3AFA1}" sibTransId="{BABFED8B-CC09-4578-BA2E-DA1331DF197F}"/>
    <dgm:cxn modelId="{7275771C-3B23-554C-B6EB-B2294DC49C0C}" type="presOf" srcId="{E5CA7FB8-6840-4B3E-8C34-3F795F4DD8B7}" destId="{98255253-AFD4-F245-88FF-222EC1926C7B}" srcOrd="0" destOrd="0" presId="urn:microsoft.com/office/officeart/2005/8/layout/hierarchy1"/>
    <dgm:cxn modelId="{024183B6-FD9A-6C4D-B38B-F9C532AA11E6}" type="presOf" srcId="{C6AB8A43-FCB4-47EC-988C-064721898BA3}" destId="{43B51DC4-607A-654F-AEF9-E9C1031A4844}" srcOrd="0" destOrd="0" presId="urn:microsoft.com/office/officeart/2005/8/layout/hierarchy1"/>
    <dgm:cxn modelId="{7FA70735-090C-FE49-A8A4-FADC593B99F8}" type="presOf" srcId="{2639145A-FB96-AE47-BD9F-0CE6FDF5122C}" destId="{175AD9CC-617F-1E44-9B78-9D0139A591EA}" srcOrd="0" destOrd="0" presId="urn:microsoft.com/office/officeart/2005/8/layout/hierarchy1"/>
    <dgm:cxn modelId="{1B33CEF9-B3B2-482A-8AF7-75D08895F00D}" srcId="{B75C063D-AC5F-4C2E-9F12-4C76CA04301E}" destId="{E5CA7FB8-6840-4B3E-8C34-3F795F4DD8B7}" srcOrd="2" destOrd="0" parTransId="{834F7AFB-4399-49CA-A86E-EAAA3FFF9425}" sibTransId="{C73F6B38-DDF8-4E1F-9DC2-1E3FD6AE8007}"/>
    <dgm:cxn modelId="{1E867D07-7231-D04D-8CCB-B8B220A86809}" type="presParOf" srcId="{607B87C3-32A1-1A40-8729-74175B124612}" destId="{DDCCBAB9-C517-B54F-94AF-EF2296311021}" srcOrd="0" destOrd="0" presId="urn:microsoft.com/office/officeart/2005/8/layout/hierarchy1"/>
    <dgm:cxn modelId="{928EAB11-B791-CF46-AE70-09391F116B1F}" type="presParOf" srcId="{DDCCBAB9-C517-B54F-94AF-EF2296311021}" destId="{BDA329C3-5900-8740-AD71-A2550AF49D79}" srcOrd="0" destOrd="0" presId="urn:microsoft.com/office/officeart/2005/8/layout/hierarchy1"/>
    <dgm:cxn modelId="{5F638458-A131-A546-A09A-7A397599BBFC}" type="presParOf" srcId="{BDA329C3-5900-8740-AD71-A2550AF49D79}" destId="{FC4EBFC3-4E2C-D24F-89B6-4040ADCDDFDC}" srcOrd="0" destOrd="0" presId="urn:microsoft.com/office/officeart/2005/8/layout/hierarchy1"/>
    <dgm:cxn modelId="{E1E93252-E9FF-5E4A-B09D-24F34BD61291}" type="presParOf" srcId="{BDA329C3-5900-8740-AD71-A2550AF49D79}" destId="{43B51DC4-607A-654F-AEF9-E9C1031A4844}" srcOrd="1" destOrd="0" presId="urn:microsoft.com/office/officeart/2005/8/layout/hierarchy1"/>
    <dgm:cxn modelId="{8069EE6E-33A4-BB45-921D-FF3550FCA4FD}" type="presParOf" srcId="{DDCCBAB9-C517-B54F-94AF-EF2296311021}" destId="{99780C31-E921-4441-B202-27808701E6AA}" srcOrd="1" destOrd="0" presId="urn:microsoft.com/office/officeart/2005/8/layout/hierarchy1"/>
    <dgm:cxn modelId="{D2FF3051-A62B-874D-9A74-F66090DD245B}" type="presParOf" srcId="{607B87C3-32A1-1A40-8729-74175B124612}" destId="{0031DFAC-048C-DB42-BF3F-F42283D6CF37}" srcOrd="1" destOrd="0" presId="urn:microsoft.com/office/officeart/2005/8/layout/hierarchy1"/>
    <dgm:cxn modelId="{6DAD7B2D-C787-144C-9D7D-6DD82AC6718A}" type="presParOf" srcId="{0031DFAC-048C-DB42-BF3F-F42283D6CF37}" destId="{3DE6B93A-8993-C746-B6BB-6D7AB6F724C8}" srcOrd="0" destOrd="0" presId="urn:microsoft.com/office/officeart/2005/8/layout/hierarchy1"/>
    <dgm:cxn modelId="{D603EE8D-0CE4-0048-B07E-FCF6AE30C8B9}" type="presParOf" srcId="{3DE6B93A-8993-C746-B6BB-6D7AB6F724C8}" destId="{60FCE59E-2B00-9344-97A9-E5C98EEDAAE0}" srcOrd="0" destOrd="0" presId="urn:microsoft.com/office/officeart/2005/8/layout/hierarchy1"/>
    <dgm:cxn modelId="{A944BB95-4318-8E47-AD0B-601CC45E3534}" type="presParOf" srcId="{3DE6B93A-8993-C746-B6BB-6D7AB6F724C8}" destId="{175AD9CC-617F-1E44-9B78-9D0139A591EA}" srcOrd="1" destOrd="0" presId="urn:microsoft.com/office/officeart/2005/8/layout/hierarchy1"/>
    <dgm:cxn modelId="{CCC7AE85-4D56-3C41-BA37-4D7EB29E5A04}" type="presParOf" srcId="{0031DFAC-048C-DB42-BF3F-F42283D6CF37}" destId="{D535B931-8FF8-8A45-B996-75AC3603AB7A}" srcOrd="1" destOrd="0" presId="urn:microsoft.com/office/officeart/2005/8/layout/hierarchy1"/>
    <dgm:cxn modelId="{6FD1AF33-CF94-1248-A358-14A02C247558}" type="presParOf" srcId="{607B87C3-32A1-1A40-8729-74175B124612}" destId="{A5D35E1D-B8E7-4247-BEDE-FC79A5F79327}" srcOrd="2" destOrd="0" presId="urn:microsoft.com/office/officeart/2005/8/layout/hierarchy1"/>
    <dgm:cxn modelId="{C8E01A59-2766-3E4A-B08E-F07E7F4C8B87}" type="presParOf" srcId="{A5D35E1D-B8E7-4247-BEDE-FC79A5F79327}" destId="{CCF8FAFA-D38D-E24F-95C7-518E8E3D6F3F}" srcOrd="0" destOrd="0" presId="urn:microsoft.com/office/officeart/2005/8/layout/hierarchy1"/>
    <dgm:cxn modelId="{4E3B6F86-34CF-864C-9900-A5DF90B6D89B}" type="presParOf" srcId="{CCF8FAFA-D38D-E24F-95C7-518E8E3D6F3F}" destId="{7C123DEA-850E-F446-B31B-CCD6A1C21EEC}" srcOrd="0" destOrd="0" presId="urn:microsoft.com/office/officeart/2005/8/layout/hierarchy1"/>
    <dgm:cxn modelId="{6B43BF4F-CFCA-8C47-BA83-835E97F458BF}" type="presParOf" srcId="{CCF8FAFA-D38D-E24F-95C7-518E8E3D6F3F}" destId="{98255253-AFD4-F245-88FF-222EC1926C7B}" srcOrd="1" destOrd="0" presId="urn:microsoft.com/office/officeart/2005/8/layout/hierarchy1"/>
    <dgm:cxn modelId="{86E3F3A7-9CC8-9F42-ADCE-460325AB22AB}" type="presParOf" srcId="{A5D35E1D-B8E7-4247-BEDE-FC79A5F79327}" destId="{2E204943-148A-8640-81FC-0A287B3B1C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presentation</a:t>
            </a:r>
            <a:r>
              <a:rPr lang="en-US" baseline="0" dirty="0"/>
              <a:t> consist of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Hello</a:t>
            </a:r>
            <a:r>
              <a:rPr lang="en-US" baseline="0" noProof="0" dirty="0" smtClean="0"/>
              <a:t> in This part I’m going to present our Application in fact the process and the plan we followed in </a:t>
            </a:r>
            <a:r>
              <a:rPr lang="en-US" baseline="0" noProof="0" smtClean="0"/>
              <a:t>the hands-on </a:t>
            </a:r>
            <a:r>
              <a:rPr lang="en-US" baseline="0" noProof="0" dirty="0" smtClean="0"/>
              <a:t>help us a lot  to complete the Application ,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This project was built through the process of accomplishing </a:t>
            </a:r>
            <a:r>
              <a:rPr lang="en-US" dirty="0" err="1"/>
              <a:t>differents</a:t>
            </a:r>
            <a:r>
              <a:rPr lang="en-US" dirty="0"/>
              <a:t> </a:t>
            </a:r>
            <a:r>
              <a:rPr lang="en-US" dirty="0" err="1"/>
              <a:t>assignement</a:t>
            </a:r>
            <a:r>
              <a:rPr lang="en-US" dirty="0"/>
              <a:t> in</a:t>
            </a:r>
            <a:r>
              <a:rPr lang="en-US" baseline="0" dirty="0"/>
              <a:t> order to build a whole semantic web application,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This project was built through the process of accomplishing </a:t>
            </a:r>
            <a:r>
              <a:rPr lang="en-US" dirty="0" err="1"/>
              <a:t>differents</a:t>
            </a:r>
            <a:r>
              <a:rPr lang="en-US" dirty="0"/>
              <a:t> </a:t>
            </a:r>
            <a:r>
              <a:rPr lang="en-US" dirty="0" err="1"/>
              <a:t>assignement</a:t>
            </a:r>
            <a:r>
              <a:rPr lang="en-US" dirty="0"/>
              <a:t> in</a:t>
            </a:r>
            <a:r>
              <a:rPr lang="en-US" baseline="0" dirty="0"/>
              <a:t> order to build a whole semantic web application,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presentation is divided to 5 parts : ….</a:t>
            </a:r>
          </a:p>
          <a:p>
            <a:endParaRPr lang="en-US" dirty="0"/>
          </a:p>
          <a:p>
            <a:r>
              <a:rPr lang="en-US" dirty="0"/>
              <a:t>ontology  : describing the concepts of our domain and the different relationships that exist among them</a:t>
            </a:r>
          </a:p>
          <a:p>
            <a:r>
              <a:rPr lang="en-US" dirty="0"/>
              <a:t> after ontology we pass to transform our data to the RDF format, using </a:t>
            </a:r>
            <a:r>
              <a:rPr lang="en-US" dirty="0" err="1"/>
              <a:t>protoge</a:t>
            </a:r>
            <a:endParaRPr lang="en-US" dirty="0"/>
          </a:p>
          <a:p>
            <a:endParaRPr lang="en-US" dirty="0"/>
          </a:p>
          <a:p>
            <a:r>
              <a:rPr lang="en-US" dirty="0"/>
              <a:t>last part : </a:t>
            </a:r>
            <a:r>
              <a:rPr lang="en-US" dirty="0" err="1"/>
              <a:t>linkinf</a:t>
            </a:r>
            <a:r>
              <a:rPr lang="en-US" dirty="0"/>
              <a:t> data with other datasets on the web using </a:t>
            </a:r>
            <a:r>
              <a:rPr lang="en-US" dirty="0" err="1"/>
              <a:t>lodrefine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6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 data generation process : has the goal of representing a data source using RDF format and linking those data to others existing in the web.</a:t>
            </a:r>
          </a:p>
          <a:p>
            <a:endParaRPr lang="en-US" dirty="0"/>
          </a:p>
          <a:p>
            <a:r>
              <a:rPr lang="en-US" dirty="0"/>
              <a:t>So achieve this , we will follow this</a:t>
            </a:r>
            <a:r>
              <a:rPr lang="en-US" baseline="0" dirty="0"/>
              <a:t> chart step by step </a:t>
            </a:r>
          </a:p>
          <a:p>
            <a:endParaRPr lang="en-US" baseline="0" dirty="0"/>
          </a:p>
          <a:p>
            <a:r>
              <a:rPr lang="en-US" baseline="0" dirty="0"/>
              <a:t>And we begin with </a:t>
            </a:r>
            <a:r>
              <a:rPr lang="en-US" dirty="0"/>
              <a:t>preparing and </a:t>
            </a:r>
            <a:r>
              <a:rPr lang="en-US" dirty="0" err="1"/>
              <a:t>analysing</a:t>
            </a:r>
            <a:r>
              <a:rPr lang="en-US" dirty="0"/>
              <a:t> the data we want to transform to linked data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</a:t>
            </a:r>
            <a:r>
              <a:rPr lang="en-US" dirty="0" err="1"/>
              <a:t>choose</a:t>
            </a:r>
            <a:r>
              <a:rPr lang="en-US" baseline="0" dirty="0" err="1"/>
              <a:t>d</a:t>
            </a:r>
            <a:r>
              <a:rPr lang="en-US" baseline="0" dirty="0"/>
              <a:t> </a:t>
            </a:r>
            <a:r>
              <a:rPr lang="en-US" dirty="0"/>
              <a:t>a dataset, one that can</a:t>
            </a:r>
            <a:r>
              <a:rPr lang="en-US" baseline="0" dirty="0"/>
              <a:t> easily be linked with other datasets through semantics queries, </a:t>
            </a:r>
            <a:r>
              <a:rPr lang="en-US" dirty="0"/>
              <a:t>the one that</a:t>
            </a:r>
            <a:r>
              <a:rPr lang="en-US" baseline="0" dirty="0"/>
              <a:t> we choose revolves about hospital </a:t>
            </a:r>
            <a:r>
              <a:rPr lang="en-US" baseline="0" dirty="0" err="1"/>
              <a:t>informations</a:t>
            </a:r>
            <a:r>
              <a:rPr lang="en-US" baseline="0" dirty="0"/>
              <a:t>, it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hospital addresses, city,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state, county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hospital type, and overall hospital rating.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first step in data preparation is </a:t>
            </a:r>
            <a:r>
              <a:rPr lang="en-US" dirty="0"/>
              <a:t>to select the data source. that </a:t>
            </a:r>
            <a:r>
              <a:rPr lang="en-US" dirty="0" err="1"/>
              <a:t>satifies</a:t>
            </a:r>
            <a:r>
              <a:rPr lang="en-US" dirty="0"/>
              <a:t> our </a:t>
            </a:r>
            <a:r>
              <a:rPr lang="en-US" dirty="0" err="1"/>
              <a:t>requierement</a:t>
            </a:r>
            <a:r>
              <a:rPr lang="en-US" dirty="0"/>
              <a:t>/ and then we verify if each requirement is satisfied</a:t>
            </a:r>
            <a:endParaRPr lang="en-US" baseline="0" dirty="0"/>
          </a:p>
          <a:p>
            <a:r>
              <a:rPr lang="en-US" baseline="0" dirty="0" err="1"/>
              <a:t>Licence</a:t>
            </a:r>
            <a:r>
              <a:rPr lang="en-US" baseline="0" dirty="0"/>
              <a:t> as we can see here the </a:t>
            </a:r>
            <a:r>
              <a:rPr lang="en-US" baseline="0" dirty="0" err="1"/>
              <a:t>rightholder</a:t>
            </a:r>
            <a:r>
              <a:rPr lang="en-US" baseline="0" dirty="0"/>
              <a:t> is the same as the publisher so we would not have a problem in this stage </a:t>
            </a:r>
          </a:p>
          <a:p>
            <a:endParaRPr lang="en-US" baseline="0" dirty="0"/>
          </a:p>
          <a:p>
            <a:r>
              <a:rPr lang="en-US" b="1" dirty="0"/>
              <a:t>Analyze data : </a:t>
            </a:r>
            <a:r>
              <a:rPr lang="en-US" dirty="0"/>
              <a:t>here we will try</a:t>
            </a:r>
            <a:r>
              <a:rPr lang="en-US" baseline="0" dirty="0"/>
              <a:t> to </a:t>
            </a:r>
            <a:r>
              <a:rPr lang="en-US" baseline="0" dirty="0" err="1"/>
              <a:t>analyse</a:t>
            </a:r>
            <a:r>
              <a:rPr lang="en-US" baseline="0" dirty="0"/>
              <a:t> the dataset information since no description was provided with the dataset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=&gt; and another thing we need to ensure is if this dataset</a:t>
            </a:r>
            <a:r>
              <a:rPr lang="en-US" baseline="0" dirty="0"/>
              <a:t> have features that can be linked with others through the web , which is the case : our dataset contains </a:t>
            </a:r>
            <a:r>
              <a:rPr lang="en-US" baseline="0" dirty="0" err="1"/>
              <a:t>informations</a:t>
            </a:r>
            <a:r>
              <a:rPr lang="en-US" baseline="0" dirty="0"/>
              <a:t> about cities, </a:t>
            </a:r>
            <a:r>
              <a:rPr lang="en-US" baseline="0" dirty="0" err="1"/>
              <a:t>countys</a:t>
            </a:r>
            <a:r>
              <a:rPr lang="en-US" baseline="0" dirty="0"/>
              <a:t> and hospital exact addresses. Which can easily be found in others as we will see at the end of this presentation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, so yes ;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dataset contains several information that can be easily linked with other real entities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2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licence</a:t>
            </a:r>
            <a:r>
              <a:rPr lang="en-US" dirty="0"/>
              <a:t> : as we can see, while analyzing this </a:t>
            </a:r>
            <a:r>
              <a:rPr lang="en-US" dirty="0" err="1"/>
              <a:t>licence</a:t>
            </a:r>
            <a:r>
              <a:rPr lang="en-US" dirty="0"/>
              <a:t> we find </a:t>
            </a:r>
            <a:r>
              <a:rPr lang="en-US" dirty="0" err="1"/>
              <a:t>firt</a:t>
            </a:r>
            <a:r>
              <a:rPr lang="en-US" dirty="0"/>
              <a:t> that  the authorized publisher is the same  as the data </a:t>
            </a:r>
            <a:r>
              <a:rPr lang="en-US" dirty="0" err="1"/>
              <a:t>rightholder</a:t>
            </a:r>
            <a:r>
              <a:rPr lang="en-US" dirty="0"/>
              <a:t>. and that it allows us to use the dataset /data open</a:t>
            </a:r>
          </a:p>
          <a:p>
            <a:r>
              <a:rPr lang="en-US" dirty="0"/>
              <a:t>And it allows us to use, re-use and publish this dataset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for the analyze of our data , </a:t>
            </a:r>
          </a:p>
          <a:p>
            <a:r>
              <a:rPr lang="en-US" dirty="0"/>
              <a:t>We summarized the</a:t>
            </a:r>
            <a:r>
              <a:rPr lang="en-US" baseline="0" dirty="0"/>
              <a:t> information in a table that identify the content of each feature( a total of 23 ) and its data type, the description provide explanation about the role of each variable in our dataset.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pass to the data </a:t>
            </a:r>
            <a:r>
              <a:rPr lang="en-US" dirty="0" err="1"/>
              <a:t>structe</a:t>
            </a:r>
            <a:r>
              <a:rPr lang="en-US" dirty="0"/>
              <a:t>, so we </a:t>
            </a:r>
            <a:r>
              <a:rPr lang="en-US" dirty="0" err="1"/>
              <a:t>analyse</a:t>
            </a:r>
            <a:r>
              <a:rPr lang="en-US" dirty="0"/>
              <a:t> the </a:t>
            </a:r>
            <a:r>
              <a:rPr lang="en-US" dirty="0" err="1"/>
              <a:t>characterictics</a:t>
            </a:r>
            <a:r>
              <a:rPr lang="en-US" dirty="0"/>
              <a:t> of the data : data type, range, content so we can </a:t>
            </a:r>
            <a:r>
              <a:rPr lang="en-US" dirty="0" err="1"/>
              <a:t>understant</a:t>
            </a:r>
            <a:r>
              <a:rPr lang="en-US" dirty="0"/>
              <a:t> the meaning of each feature so we can create the schema of the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: to extend the web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 to look at defining our </a:t>
            </a:r>
            <a:r>
              <a:rPr lang="en-US" dirty="0" err="1"/>
              <a:t>ressource</a:t>
            </a:r>
            <a:r>
              <a:rPr lang="en-US" dirty="0"/>
              <a:t> naming strategy, means we </a:t>
            </a:r>
            <a:r>
              <a:rPr lang="en-US" dirty="0" err="1"/>
              <a:t>gonna</a:t>
            </a:r>
            <a:r>
              <a:rPr lang="en-US" dirty="0"/>
              <a:t> give unique identifiers to our </a:t>
            </a:r>
            <a:r>
              <a:rPr lang="en-US" dirty="0" err="1"/>
              <a:t>ressources</a:t>
            </a:r>
            <a:r>
              <a:rPr lang="en-US" dirty="0"/>
              <a:t> (/URIs/IRIs) , so we can begin the </a:t>
            </a:r>
            <a:r>
              <a:rPr lang="en-US" dirty="0" err="1"/>
              <a:t>developement</a:t>
            </a:r>
            <a:r>
              <a:rPr lang="en-US" dirty="0"/>
              <a:t> of our </a:t>
            </a:r>
            <a:r>
              <a:rPr lang="en-US" dirty="0" err="1"/>
              <a:t>entology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following the instructions in the course define path for </a:t>
            </a:r>
            <a:r>
              <a:rPr lang="en-US" dirty="0" err="1"/>
              <a:t>ontogy</a:t>
            </a:r>
            <a:r>
              <a:rPr lang="en-US" dirty="0"/>
              <a:t> and individuals and after we define the URI patterns also for </a:t>
            </a:r>
            <a:r>
              <a:rPr lang="en-US" dirty="0" err="1"/>
              <a:t>bith</a:t>
            </a:r>
            <a:r>
              <a:rPr lang="en-US" dirty="0"/>
              <a:t> terms</a:t>
            </a:r>
          </a:p>
          <a:p>
            <a:r>
              <a:rPr lang="en-US" dirty="0"/>
              <a:t>-hash for ontology</a:t>
            </a:r>
          </a:p>
          <a:p>
            <a:r>
              <a:rPr lang="en-US" dirty="0"/>
              <a:t>-slash for individuals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URIs define only a single </a:t>
            </a:r>
            <a:r>
              <a:rPr lang="en-US" dirty="0" err="1"/>
              <a:t>ressource</a:t>
            </a:r>
            <a:endParaRPr lang="en-US" dirty="0"/>
          </a:p>
          <a:p>
            <a:endParaRPr lang="fr-FR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term patterns Example: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http://www.smart-US.GP04-LDATA.org/US/resource/hashospital_Type/AcuteCareHospitals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Ontological term patterns Example: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http://www.smart-US.GP04-LDATA.org/US/ontology/Hospital_general_informations#Hospital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Which lead us to next part which is ontology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5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8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0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9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6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="" xmlns:a16="http://schemas.microsoft.com/office/drawing/2014/main" id="{19A1D830-E73C-47A9-A534-323CEEFF5B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8F69FBEC-4C47-4288-962D-3FC20C79F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/>
              <a:t>Open Data and Knowledge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534652" y="4389120"/>
            <a:ext cx="3867073" cy="1069848"/>
          </a:xfrm>
        </p:spPr>
        <p:txBody>
          <a:bodyPr>
            <a:noAutofit/>
          </a:bodyPr>
          <a:lstStyle/>
          <a:p>
            <a:r>
              <a:rPr lang="es-ES" sz="1400" dirty="0" err="1"/>
              <a:t>Group</a:t>
            </a:r>
            <a:r>
              <a:rPr lang="es-ES" sz="1400" dirty="0"/>
              <a:t> 04</a:t>
            </a:r>
          </a:p>
          <a:p>
            <a:r>
              <a:rPr lang="es-ES" sz="1400" dirty="0" err="1"/>
              <a:t>Members</a:t>
            </a:r>
            <a:r>
              <a:rPr lang="es-ES" sz="1400" dirty="0"/>
              <a:t>:    JIAYI LIN</a:t>
            </a:r>
          </a:p>
          <a:p>
            <a:r>
              <a:rPr lang="es-ES" sz="1400" dirty="0"/>
              <a:t>	WIDAD EL ABBASI	</a:t>
            </a:r>
          </a:p>
          <a:p>
            <a:r>
              <a:rPr lang="es-ES" sz="1400" dirty="0"/>
              <a:t>	AZIZ NABIL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5577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05 / 11 / 2019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6BDDCAA-9830-AF4E-94C6-BCB82EBAD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627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0" name="Group 14">
            <a:extLst>
              <a:ext uri="{FF2B5EF4-FFF2-40B4-BE49-F238E27FC236}">
                <a16:creationId xmlns="" xmlns:a16="http://schemas.microsoft.com/office/drawing/2014/main" id="{54F6FC82-E588-4DA0-8096-0C3BD54F17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E8898E90-044F-45FF-8B4D-CE0F6A630A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="" xmlns:a16="http://schemas.microsoft.com/office/drawing/2014/main" id="{923BF161-A852-4DA5-BB4C-2DFC336B77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C14AE29E-E7FB-DE42-89EB-7C637BD07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31" r="56434"/>
          <a:stretch/>
        </p:blipFill>
        <p:spPr>
          <a:xfrm>
            <a:off x="7906019" y="867493"/>
            <a:ext cx="2711123" cy="23742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DFA300F-4D8D-364A-AF97-DF260953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r="52609"/>
          <a:stretch/>
        </p:blipFill>
        <p:spPr>
          <a:xfrm>
            <a:off x="7906019" y="3390321"/>
            <a:ext cx="2949117" cy="23587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33DDE24-78DB-1D49-9F9B-8FE2A65FB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"/>
          <a:stretch/>
        </p:blipFill>
        <p:spPr>
          <a:xfrm>
            <a:off x="709017" y="890042"/>
            <a:ext cx="6142720" cy="445424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022EE00-24A3-B04A-8481-BCD93C6CF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82" r="21836" b="1"/>
          <a:stretch/>
        </p:blipFill>
        <p:spPr>
          <a:xfrm>
            <a:off x="5408620" y="3390321"/>
            <a:ext cx="2382569" cy="28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0AEABC9-A6CE-F84B-BEDB-BA88911F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45" y="0"/>
            <a:ext cx="8395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5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801862D6-25CB-3B44-A415-C9C65BB80903}"/>
              </a:ext>
            </a:extLst>
          </p:cNvPr>
          <p:cNvSpPr txBox="1"/>
          <p:nvPr/>
        </p:nvSpPr>
        <p:spPr>
          <a:xfrm>
            <a:off x="746019" y="141155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RDF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Generation</a:t>
            </a:r>
          </a:p>
        </p:txBody>
      </p:sp>
      <p:pic>
        <p:nvPicPr>
          <p:cNvPr id="23" name="Marcador de contenido 3">
            <a:extLst>
              <a:ext uri="{FF2B5EF4-FFF2-40B4-BE49-F238E27FC236}">
                <a16:creationId xmlns="" xmlns:a16="http://schemas.microsoft.com/office/drawing/2014/main" id="{0C4EF87D-CD04-F647-846B-08B157F10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" t="1855" r="1884" b="12776"/>
          <a:stretch/>
        </p:blipFill>
        <p:spPr>
          <a:xfrm>
            <a:off x="4148855" y="386165"/>
            <a:ext cx="6636055" cy="40104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B8745C2-CDB1-2D43-BAB7-D68326E18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3"/>
          <a:stretch/>
        </p:blipFill>
        <p:spPr>
          <a:xfrm>
            <a:off x="229644" y="4854522"/>
            <a:ext cx="11649205" cy="148573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971EDE8B-A199-F241-A020-833782BA90C4}"/>
              </a:ext>
            </a:extLst>
          </p:cNvPr>
          <p:cNvSpPr/>
          <p:nvPr/>
        </p:nvSpPr>
        <p:spPr>
          <a:xfrm>
            <a:off x="5311036" y="2004164"/>
            <a:ext cx="2091846" cy="62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6A907779-B0F6-524E-944F-D3B7E64670DF}"/>
              </a:ext>
            </a:extLst>
          </p:cNvPr>
          <p:cNvSpPr/>
          <p:nvPr/>
        </p:nvSpPr>
        <p:spPr>
          <a:xfrm>
            <a:off x="3494763" y="5949863"/>
            <a:ext cx="2993719" cy="39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2E96437C-27F6-264B-9144-F729CB144284}"/>
              </a:ext>
            </a:extLst>
          </p:cNvPr>
          <p:cNvSpPr/>
          <p:nvPr/>
        </p:nvSpPr>
        <p:spPr>
          <a:xfrm>
            <a:off x="615862" y="412462"/>
            <a:ext cx="6096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</a:rPr>
              <a:t>Data Linking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169773" y="1677083"/>
            <a:ext cx="96794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Classes with linkable instances : </a:t>
            </a:r>
            <a:r>
              <a:rPr lang="en-US" sz="2800" dirty="0"/>
              <a:t>city, county, hospital name (not all of them)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Dataset to link to : </a:t>
            </a:r>
            <a:r>
              <a:rPr lang="en-US" sz="2800" dirty="0" err="1"/>
              <a:t>Wikidata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Tool to use : </a:t>
            </a:r>
            <a:r>
              <a:rPr lang="en-US" sz="2800" dirty="0" err="1"/>
              <a:t>LODRefine</a:t>
            </a:r>
            <a:endParaRPr lang="en-US" sz="2800" dirty="0"/>
          </a:p>
          <a:p>
            <a:pPr>
              <a:lnSpc>
                <a:spcPct val="200000"/>
              </a:lnSpc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65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EF357C80-CE54-D043-B57F-95B1C281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38" y="554937"/>
            <a:ext cx="4545210" cy="52194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2E96437C-27F6-264B-9144-F729CB144284}"/>
              </a:ext>
            </a:extLst>
          </p:cNvPr>
          <p:cNvSpPr/>
          <p:nvPr/>
        </p:nvSpPr>
        <p:spPr>
          <a:xfrm>
            <a:off x="1073062" y="2092981"/>
            <a:ext cx="6096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</a:rPr>
              <a:t>Reconciliation</a:t>
            </a:r>
          </a:p>
        </p:txBody>
      </p:sp>
    </p:spTree>
    <p:extLst>
      <p:ext uri="{BB962C8B-B14F-4D97-AF65-F5344CB8AC3E}">
        <p14:creationId xmlns:p14="http://schemas.microsoft.com/office/powerpoint/2010/main" val="26351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13EA7CA5-6BA2-2B4F-B215-3676BE3A2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84" y="4635089"/>
            <a:ext cx="10058400" cy="17158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1065B2A-FF0C-5441-BD6E-F87CBBBB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1" y="985520"/>
            <a:ext cx="7193779" cy="34483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F6C2C0C5-A03F-DF49-982A-29E72967E9BD}"/>
              </a:ext>
            </a:extLst>
          </p:cNvPr>
          <p:cNvSpPr/>
          <p:nvPr/>
        </p:nvSpPr>
        <p:spPr>
          <a:xfrm>
            <a:off x="7213600" y="3446940"/>
            <a:ext cx="4003550" cy="381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1229A0C6-52B9-0147-85C2-53C7DEE69BE4}"/>
              </a:ext>
            </a:extLst>
          </p:cNvPr>
          <p:cNvSpPr/>
          <p:nvPr/>
        </p:nvSpPr>
        <p:spPr>
          <a:xfrm>
            <a:off x="746019" y="6150001"/>
            <a:ext cx="3532340" cy="200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7AE9092C-8859-A644-BEF2-9FBFB1557EAD}"/>
              </a:ext>
            </a:extLst>
          </p:cNvPr>
          <p:cNvSpPr txBox="1"/>
          <p:nvPr/>
        </p:nvSpPr>
        <p:spPr>
          <a:xfrm>
            <a:off x="746019" y="141155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New RDF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Generation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With linked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610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F4664CB4-B2D2-4732-AB2C-939321E99D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03168EC-D910-4109-8158-A433124BB0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2EB50A5-ED88-4DB9-A0A0-1370FEEE6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cap="all" baseline="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B068E1BA-2421-40A0-B690-3A9FC81D4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AA47C27-8894-42A7-8D01-C902DA9B70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B4BD81D-EAC7-4C48-A5FD-A1156EC849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9CAF43F4-8892-4C5D-A8ED-C423F51756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2D028E2F-5F35-49A4-86F5-81814931E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7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F4664CB4-B2D2-4732-AB2C-939321E99D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03168EC-D910-4109-8158-A433124BB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2EB50A5-ED88-4DB9-A0A0-1370FEEE6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cap="all" baseline="0" dirty="0">
              <a:blipFill dpi="0" rotWithShape="1">
                <a:blip r:embed="rId4">
                  <a:extLst/>
                </a:blip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AA47C27-8894-42A7-8D01-C902DA9B70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B4BD81D-EAC7-4C48-A5FD-A1156EC849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9CAF43F4-8892-4C5D-A8ED-C423F51756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2D028E2F-5F35-49A4-86F5-81814931E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4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F4664CB4-B2D2-4732-AB2C-939321E99D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03168EC-D910-4109-8158-A433124BB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2EB50A5-ED88-4DB9-A0A0-1370FEEE6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cap="all" baseline="0" dirty="0">
              <a:blipFill dpi="0" rotWithShape="1">
                <a:blip r:embed="rId4">
                  <a:extLst/>
                </a:blip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AA47C27-8894-42A7-8D01-C902DA9B70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B4BD81D-EAC7-4C48-A5FD-A1156EC849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9CAF43F4-8892-4C5D-A8ED-C423F51756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2D028E2F-5F35-49A4-86F5-81814931E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1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F4664CB4-B2D2-4732-AB2C-939321E99D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03168EC-D910-4109-8158-A433124BB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2EB50A5-ED88-4DB9-A0A0-1370FEEE6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cap="all" baseline="0" dirty="0">
              <a:blipFill dpi="0" rotWithShape="1">
                <a:blip r:embed="rId4">
                  <a:extLst/>
                </a:blip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AA47C27-8894-42A7-8D01-C902DA9B70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B4BD81D-EAC7-4C48-A5FD-A1156EC849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9CAF43F4-8892-4C5D-A8ED-C423F51756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2D028E2F-5F35-49A4-86F5-81814931E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8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="" xmlns:a16="http://schemas.microsoft.com/office/drawing/2014/main" id="{395BC10F-28F2-43C8-9B67-1D3A0543A7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Contents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06575E7-D100-2E49-BBCD-2421E394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350" y="814191"/>
            <a:ext cx="1628262" cy="152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4967DF6-38C2-3D41-B181-11F229AA9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456" y="2478109"/>
            <a:ext cx="1756163" cy="18774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230FFF3-02D7-5A4F-BFE1-FEAB1132A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449" y="4355523"/>
            <a:ext cx="1880526" cy="1880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0109" y="2478109"/>
            <a:ext cx="6730276" cy="4050792"/>
          </a:xfrm>
        </p:spPr>
        <p:txBody>
          <a:bodyPr>
            <a:normAutofit/>
          </a:bodyPr>
          <a:lstStyle/>
          <a:p>
            <a:r>
              <a:rPr lang="en-US" sz="3200" dirty="0"/>
              <a:t>Data Preparation</a:t>
            </a:r>
          </a:p>
          <a:p>
            <a:r>
              <a:rPr lang="en-US" sz="3200" dirty="0"/>
              <a:t>Resource Naming Strategy</a:t>
            </a:r>
          </a:p>
          <a:p>
            <a:r>
              <a:rPr lang="en-US" sz="3200" dirty="0"/>
              <a:t>Ontology</a:t>
            </a:r>
          </a:p>
          <a:p>
            <a:r>
              <a:rPr lang="en-US" sz="3200" dirty="0"/>
              <a:t>Data Linking</a:t>
            </a:r>
          </a:p>
          <a:p>
            <a:r>
              <a:rPr lang="en-US" sz="3200" dirty="0"/>
              <a:t>Application</a:t>
            </a:r>
          </a:p>
        </p:txBody>
      </p:sp>
      <p:grpSp>
        <p:nvGrpSpPr>
          <p:cNvPr id="25" name="Group 13">
            <a:extLst>
              <a:ext uri="{FF2B5EF4-FFF2-40B4-BE49-F238E27FC236}">
                <a16:creationId xmlns="" xmlns:a16="http://schemas.microsoft.com/office/drawing/2014/main" id="{B0304908-7666-49AF-8BE8-B722183B3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06BD438-6F5A-499B-9867-7B6FF763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15">
              <a:extLst>
                <a:ext uri="{FF2B5EF4-FFF2-40B4-BE49-F238E27FC236}">
                  <a16:creationId xmlns="" xmlns:a16="http://schemas.microsoft.com/office/drawing/2014/main" id="{EFC5E2A3-26AB-4A75-9D71-38E96FBB5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0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F4664CB4-B2D2-4732-AB2C-939321E99D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03168EC-D910-4109-8158-A433124BB0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2EB50A5-ED88-4DB9-A0A0-1370FEEE6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cap="all" baseline="0" dirty="0">
              <a:blipFill dpi="0" rotWithShape="1">
                <a:blip r:embed="rId7">
                  <a:extLst/>
                </a:blip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AA47C27-8894-42A7-8D01-C902DA9B70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B4BD81D-EAC7-4C48-A5FD-A1156EC849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9CAF43F4-8892-4C5D-A8ED-C423F51756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2D028E2F-5F35-49A4-86F5-81814931E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Sin titulo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4656" y="473529"/>
            <a:ext cx="8528957" cy="57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F4664CB4-B2D2-4732-AB2C-939321E99D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03168EC-D910-4109-8158-A433124BB0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2EB50A5-ED88-4DB9-A0A0-1370FEEE6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F688E107-C73A-874D-9898-1111DB18965E}"/>
              </a:ext>
            </a:extLst>
          </p:cNvPr>
          <p:cNvSpPr txBox="1"/>
          <p:nvPr/>
        </p:nvSpPr>
        <p:spPr>
          <a:xfrm>
            <a:off x="1248156" y="1432223"/>
            <a:ext cx="5965470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cap="all" baseline="0" dirty="0">
              <a:blipFill dpi="0" rotWithShape="1">
                <a:blip r:embed="rId5">
                  <a:extLst/>
                </a:blip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AA47C27-8894-42A7-8D01-C902DA9B70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B4BD81D-EAC7-4C48-A5FD-A1156EC849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9CAF43F4-8892-4C5D-A8ED-C423F51756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2D028E2F-5F35-49A4-86F5-81814931E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ectángulo 6">
            <a:extLst>
              <a:ext uri="{FF2B5EF4-FFF2-40B4-BE49-F238E27FC236}">
                <a16:creationId xmlns="" xmlns:a16="http://schemas.microsoft.com/office/drawing/2014/main" id="{2E96437C-27F6-264B-9144-F729CB144284}"/>
              </a:ext>
            </a:extLst>
          </p:cNvPr>
          <p:cNvSpPr/>
          <p:nvPr/>
        </p:nvSpPr>
        <p:spPr>
          <a:xfrm>
            <a:off x="1611905" y="2595554"/>
            <a:ext cx="6096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 smtClean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</a:rPr>
              <a:t>Conclusion</a:t>
            </a:r>
            <a:endParaRPr lang="en-US" sz="5400" cap="all" dirty="0"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6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343" y="771525"/>
            <a:ext cx="11420475" cy="6086475"/>
          </a:xfrm>
          <a:prstGeom prst="rect">
            <a:avLst/>
          </a:prstGeom>
        </p:spPr>
      </p:pic>
      <p:sp>
        <p:nvSpPr>
          <p:cNvPr id="8" name="Rectángulo 13">
            <a:extLst>
              <a:ext uri="{FF2B5EF4-FFF2-40B4-BE49-F238E27FC236}">
                <a16:creationId xmlns="" xmlns:a16="http://schemas.microsoft.com/office/drawing/2014/main" id="{E3B14B67-D839-AE40-A22A-82DE4AC2CF93}"/>
              </a:ext>
            </a:extLst>
          </p:cNvPr>
          <p:cNvSpPr/>
          <p:nvPr/>
        </p:nvSpPr>
        <p:spPr>
          <a:xfrm>
            <a:off x="171778" y="225174"/>
            <a:ext cx="10058400" cy="80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Linked data generation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06343" y="1680210"/>
            <a:ext cx="4922907" cy="473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6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3">
            <a:extLst>
              <a:ext uri="{FF2B5EF4-FFF2-40B4-BE49-F238E27FC236}">
                <a16:creationId xmlns="" xmlns:a16="http://schemas.microsoft.com/office/drawing/2014/main" id="{E3B14B67-D839-AE40-A22A-82DE4AC2CF93}"/>
              </a:ext>
            </a:extLst>
          </p:cNvPr>
          <p:cNvSpPr/>
          <p:nvPr/>
        </p:nvSpPr>
        <p:spPr>
          <a:xfrm>
            <a:off x="171778" y="225174"/>
            <a:ext cx="10058400" cy="80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603" y="1362274"/>
            <a:ext cx="78343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Select data source :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cities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to data source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are available as a CSV file 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Hospital_General_Information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-csv )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Analyse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licensing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of the data source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dataset has an Open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licence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it is owned and published by Centers for Medicare &amp;amp; Medicaid Services.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Analyse data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characteristic and schema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3">
            <a:extLst>
              <a:ext uri="{FF2B5EF4-FFF2-40B4-BE49-F238E27FC236}">
                <a16:creationId xmlns="" xmlns:a16="http://schemas.microsoft.com/office/drawing/2014/main" id="{85C3AEB2-7E11-F048-814B-3AF80FF8A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691"/>
          <a:stretch/>
        </p:blipFill>
        <p:spPr>
          <a:xfrm>
            <a:off x="975718" y="1425666"/>
            <a:ext cx="10515600" cy="29981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851825BE-0F73-BA42-8306-BDE61333FABB}"/>
              </a:ext>
            </a:extLst>
          </p:cNvPr>
          <p:cNvSpPr/>
          <p:nvPr/>
        </p:nvSpPr>
        <p:spPr>
          <a:xfrm>
            <a:off x="244311" y="160256"/>
            <a:ext cx="10058400" cy="100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oPEN</a:t>
            </a:r>
            <a:r>
              <a:rPr lang="en-US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DATABASE LICENCE</a:t>
            </a:r>
            <a:endParaRPr lang="en-US" sz="5400" kern="1200" cap="all" baseline="0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303" y="4684556"/>
            <a:ext cx="7728408" cy="16539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84602" y="5580668"/>
            <a:ext cx="4703975" cy="433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6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E3B14B67-D839-AE40-A22A-82DE4AC2CF93}"/>
              </a:ext>
            </a:extLst>
          </p:cNvPr>
          <p:cNvSpPr/>
          <p:nvPr/>
        </p:nvSpPr>
        <p:spPr>
          <a:xfrm>
            <a:off x="91392" y="124691"/>
            <a:ext cx="10058400" cy="80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Analysis of </a:t>
            </a:r>
            <a:r>
              <a:rPr lang="en-US" sz="5400" kern="1200" cap="all" baseline="0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DataSet</a:t>
            </a:r>
            <a:endParaRPr lang="en-US" sz="5400" kern="1200" cap="all" baseline="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7494"/>
          <a:stretch/>
        </p:blipFill>
        <p:spPr>
          <a:xfrm>
            <a:off x="374024" y="1453897"/>
            <a:ext cx="10047363" cy="511315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b="4288"/>
          <a:stretch/>
        </p:blipFill>
        <p:spPr>
          <a:xfrm>
            <a:off x="1363073" y="1034452"/>
            <a:ext cx="10613413" cy="43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343" y="771525"/>
            <a:ext cx="11420475" cy="6086475"/>
          </a:xfrm>
          <a:prstGeom prst="rect">
            <a:avLst/>
          </a:prstGeom>
        </p:spPr>
      </p:pic>
      <p:sp>
        <p:nvSpPr>
          <p:cNvPr id="8" name="Rectángulo 13">
            <a:extLst>
              <a:ext uri="{FF2B5EF4-FFF2-40B4-BE49-F238E27FC236}">
                <a16:creationId xmlns="" xmlns:a16="http://schemas.microsoft.com/office/drawing/2014/main" id="{E3B14B67-D839-AE40-A22A-82DE4AC2CF93}"/>
              </a:ext>
            </a:extLst>
          </p:cNvPr>
          <p:cNvSpPr/>
          <p:nvPr/>
        </p:nvSpPr>
        <p:spPr>
          <a:xfrm>
            <a:off x="171778" y="225174"/>
            <a:ext cx="10058400" cy="80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Linked data generation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5513" y="1030678"/>
            <a:ext cx="5540127" cy="3632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8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86697" y="45906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Individual pattern: </a:t>
            </a:r>
          </a:p>
          <a:p>
            <a:r>
              <a:rPr lang="en-US" sz="1400" dirty="0"/>
              <a:t> </a:t>
            </a:r>
            <a:r>
              <a:rPr lang="en-US" sz="1400" u="sng" dirty="0"/>
              <a:t>http://www.smart-US.GP04-LDATA.org/US/resource/&lt;resource_name&gt;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4129" y="1370780"/>
            <a:ext cx="7280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Domain: </a:t>
            </a:r>
            <a:r>
              <a:rPr lang="fr-FR" b="1" u="sng" dirty="0"/>
              <a:t> </a:t>
            </a:r>
            <a:r>
              <a:rPr lang="fr-FR" u="sng" dirty="0"/>
              <a:t>http://www.smart-city.GP04-LDATA.org/</a:t>
            </a:r>
            <a:endParaRPr lang="en-US" dirty="0"/>
          </a:p>
        </p:txBody>
      </p:sp>
      <p:sp>
        <p:nvSpPr>
          <p:cNvPr id="7" name="Rectángulo 13">
            <a:extLst>
              <a:ext uri="{FF2B5EF4-FFF2-40B4-BE49-F238E27FC236}">
                <a16:creationId xmlns="" xmlns:a16="http://schemas.microsoft.com/office/drawing/2014/main" id="{E3B14B67-D839-AE40-A22A-82DE4AC2CF93}"/>
              </a:ext>
            </a:extLst>
          </p:cNvPr>
          <p:cNvSpPr/>
          <p:nvPr/>
        </p:nvSpPr>
        <p:spPr>
          <a:xfrm>
            <a:off x="1847947" y="114619"/>
            <a:ext cx="9777995" cy="904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cap="all" baseline="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Resource</a:t>
            </a:r>
            <a:r>
              <a:rPr lang="en-US" sz="5400" kern="12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  <a:r>
              <a:rPr lang="en-US" sz="5400" kern="1200" cap="all" baseline="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NAMING STRATEGY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124892" y="2281813"/>
            <a:ext cx="2264228" cy="9753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Ontological</a:t>
            </a:r>
            <a:endParaRPr lang="fr-FR" sz="24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892834" y="2281813"/>
            <a:ext cx="2264228" cy="9753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Individual</a:t>
            </a:r>
            <a:endParaRPr lang="fr-FR" sz="2400" dirty="0"/>
          </a:p>
        </p:txBody>
      </p:sp>
      <p:sp>
        <p:nvSpPr>
          <p:cNvPr id="10" name="Rectangle 9"/>
          <p:cNvSpPr/>
          <p:nvPr/>
        </p:nvSpPr>
        <p:spPr>
          <a:xfrm>
            <a:off x="174441" y="5827954"/>
            <a:ext cx="9251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Ontological term pattern: </a:t>
            </a:r>
          </a:p>
          <a:p>
            <a:r>
              <a:rPr lang="en-US" sz="1400" u="sng" dirty="0"/>
              <a:t>http://www.smart-US.GP04-LDATA.org/US/ontology/Hospital_general_informations#&lt;term_name&gt;</a:t>
            </a:r>
          </a:p>
        </p:txBody>
      </p:sp>
      <p:sp>
        <p:nvSpPr>
          <p:cNvPr id="11" name="Flèche vers le bas 10"/>
          <p:cNvSpPr/>
          <p:nvPr/>
        </p:nvSpPr>
        <p:spPr>
          <a:xfrm>
            <a:off x="3150525" y="3372657"/>
            <a:ext cx="224442" cy="174122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e bas 11"/>
          <p:cNvSpPr/>
          <p:nvPr/>
        </p:nvSpPr>
        <p:spPr>
          <a:xfrm>
            <a:off x="7921039" y="3372903"/>
            <a:ext cx="207818" cy="53685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4441" y="5224696"/>
            <a:ext cx="7838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Ontological term path :</a:t>
            </a:r>
            <a:r>
              <a:rPr lang="en-US" sz="1400" dirty="0"/>
              <a:t> </a:t>
            </a:r>
          </a:p>
          <a:p>
            <a:r>
              <a:rPr lang="fr-FR" sz="1400" dirty="0"/>
              <a:t>http://www.smart-US.GP04-LDATA.org/US/ontology/Hospital_general_informations#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096000" y="395663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Individual path: </a:t>
            </a:r>
          </a:p>
          <a:p>
            <a:r>
              <a:rPr lang="fr-FR" sz="1400" dirty="0"/>
              <a:t>http://www.smart-US.GP04-LDATA.org/US/resource/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02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5FB4329C-BF98-421E-8A0D-43A2CF95E1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3CDC6B8-20F2-4C8D-8599-EC572C0BFF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/>
              <a:t>Ontology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4342043-9755-451A-9341-6461ADE858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B52F7E87-CD4F-40F9-978A-356F63B76E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93B1ED61-05D6-47CD-8878-8406A83BDF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12" name="Content Placeholder 2">
            <a:extLst>
              <a:ext uri="{FF2B5EF4-FFF2-40B4-BE49-F238E27FC236}">
                <a16:creationId xmlns="" xmlns:a16="http://schemas.microsoft.com/office/drawing/2014/main" id="{B2C9F1DF-EF67-48C6-ADEE-4392212E0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425560"/>
              </p:ext>
            </p:extLst>
          </p:nvPr>
        </p:nvGraphicFramePr>
        <p:xfrm>
          <a:off x="643466" y="633637"/>
          <a:ext cx="10905066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9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{3A962225-60E2-2945-96AC-A6F6387D5ED0}tf10001070</Template>
  <TotalTime>2161</TotalTime>
  <Words>809</Words>
  <Application>Microsoft Office PowerPoint</Application>
  <PresentationFormat>Custom</PresentationFormat>
  <Paragraphs>121</Paragraphs>
  <Slides>21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Letras en madera</vt:lpstr>
      <vt:lpstr>Open Data and Knowledge Graphs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Aquí está el esquema para empezar</dc:title>
  <dc:creator>jiayi.lin.desconocido@alumnos.upm.es</dc:creator>
  <cp:lastModifiedBy>Nabil AZiZ</cp:lastModifiedBy>
  <cp:revision>39</cp:revision>
  <dcterms:created xsi:type="dcterms:W3CDTF">2019-11-03T15:48:37Z</dcterms:created>
  <dcterms:modified xsi:type="dcterms:W3CDTF">2019-11-06T10:31:31Z</dcterms:modified>
</cp:coreProperties>
</file>